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61" r:id="rId5"/>
    <p:sldId id="262" r:id="rId6"/>
    <p:sldId id="264" r:id="rId7"/>
    <p:sldId id="269" r:id="rId8"/>
    <p:sldId id="263" r:id="rId9"/>
    <p:sldId id="270" r:id="rId10"/>
    <p:sldId id="265" r:id="rId11"/>
  </p:sldIdLst>
  <p:sldSz cx="12192000" cy="6858000"/>
  <p:notesSz cx="6858000" cy="9144000"/>
  <p:embeddedFontLst>
    <p:embeddedFont>
      <p:font typeface="KoPubWorld돋움체 Bold" panose="020B0600000101010101" charset="-127"/>
      <p:bold r:id="rId12"/>
    </p:embeddedFont>
    <p:embeddedFont>
      <p:font typeface="KoPubWorld돋움체 Medium" panose="020B0600000101010101" charset="-127"/>
      <p:regular r:id="rId13"/>
    </p:embeddedFont>
    <p:embeddedFont>
      <p:font typeface="KoPub돋움체 Bold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854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61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918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8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77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7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75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44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1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9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012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10F0-0443-4D21-8C8D-FFECDDC3C7DF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321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6096000" y="5702574"/>
            <a:ext cx="5555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양찬혁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196B1B-1D2B-6A57-8020-722D8F128C77}"/>
              </a:ext>
            </a:extLst>
          </p:cNvPr>
          <p:cNvSpPr/>
          <p:nvPr/>
        </p:nvSpPr>
        <p:spPr>
          <a:xfrm>
            <a:off x="6178976" y="2173390"/>
            <a:ext cx="5682344" cy="18647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k-</a:t>
            </a:r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</a:t>
            </a:r>
          </a:p>
        </p:txBody>
      </p:sp>
    </p:spTree>
    <p:extLst>
      <p:ext uri="{BB962C8B-B14F-4D97-AF65-F5344CB8AC3E}">
        <p14:creationId xmlns:p14="http://schemas.microsoft.com/office/powerpoint/2010/main" val="126954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180539" y="128193"/>
            <a:ext cx="5206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들어가기전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180539" y="648102"/>
            <a:ext cx="55701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6-1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장에서 구한 각 픽셀의 평균값 계산을 계산하여 가까운 사진을 골랐는데 우리는 각 사진이 어떤 사진인지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정답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)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알고 있었기 때문에 </a:t>
            </a:r>
            <a:r>
              <a:rPr lang="ko-KR" altLang="en-US" sz="2000" dirty="0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비지도 학습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 아니다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5B2C68-7AD8-BAFD-40AE-316E4AEA529E}"/>
              </a:ext>
            </a:extLst>
          </p:cNvPr>
          <p:cNvSpPr txBox="1"/>
          <p:nvPr/>
        </p:nvSpPr>
        <p:spPr>
          <a:xfrm>
            <a:off x="5943601" y="3937270"/>
            <a:ext cx="2015410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80175-AF6D-20BD-0BCE-87CC9328B6C7}"/>
              </a:ext>
            </a:extLst>
          </p:cNvPr>
          <p:cNvSpPr txBox="1"/>
          <p:nvPr/>
        </p:nvSpPr>
        <p:spPr>
          <a:xfrm>
            <a:off x="345057" y="4411486"/>
            <a:ext cx="5570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 알고리즘을 사용하여 </a:t>
            </a:r>
            <a:r>
              <a:rPr lang="ko-KR" altLang="en-US" sz="2000" dirty="0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비지도학습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을 해보자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7" name="그림 6" descr="텍스트, 스케치, 폰트, 도표이(가) 표시된 사진">
            <a:extLst>
              <a:ext uri="{FF2B5EF4-FFF2-40B4-BE49-F238E27FC236}">
                <a16:creationId xmlns:a16="http://schemas.microsoft.com/office/drawing/2014/main" id="{47BE422F-CF8E-BBF8-95D6-6BB41A43B5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5144"/>
            <a:ext cx="8589364" cy="230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70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984735" y="108847"/>
            <a:ext cx="3102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알고리즘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B0E8F8-C396-D1B6-E1C2-E4A738E3E7D5}"/>
              </a:ext>
            </a:extLst>
          </p:cNvPr>
          <p:cNvSpPr txBox="1"/>
          <p:nvPr/>
        </p:nvSpPr>
        <p:spPr>
          <a:xfrm>
            <a:off x="223758" y="672051"/>
            <a:ext cx="557014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K-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 알고리즘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비슷한 특성을 지닌 데이터들끼리 묶어 </a:t>
            </a:r>
            <a:r>
              <a:rPr lang="en-US" altLang="ko-KR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</a:t>
            </a:r>
            <a:r>
              <a:rPr lang="ko-KR" altLang="en-US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개의 군집</a:t>
            </a:r>
            <a:r>
              <a:rPr lang="en-US" altLang="ko-KR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</a:t>
            </a:r>
            <a:r>
              <a:rPr lang="ko-KR" altLang="en-US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클러스터</a:t>
            </a:r>
            <a:r>
              <a:rPr lang="en-US" altLang="ko-KR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)</a:t>
            </a:r>
            <a:r>
              <a:rPr lang="ko-KR" altLang="en-US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</a:t>
            </a:r>
            <a:r>
              <a:rPr lang="ko-KR" altLang="en-US" sz="200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군집화하는</a:t>
            </a:r>
            <a:r>
              <a:rPr lang="ko-KR" altLang="en-US" sz="200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대표적인 군집화 기법</a:t>
            </a:r>
            <a:endParaRPr lang="en-US" altLang="ko-KR" sz="20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처음에 랜덤하게 중심을 정한 후 클러스터의 중심을 이동하여 클러스터를 만드는 반복행위를 통해 최적의 클러스터를 만드는 것이 목표</a:t>
            </a:r>
            <a:endParaRPr lang="en-US" altLang="ko-KR" sz="20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클러스터의 중심은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 알고리즘이 만든 클러스터에 속한 샘플의 특성 평균값이며 </a:t>
            </a:r>
            <a:r>
              <a:rPr lang="ko-KR" altLang="en-US" sz="2000" dirty="0" err="1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센트로이드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라고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부른다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엘보우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방법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클러스터 개수를 점차 증가시키면서 클러스터링을 수행하고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이에 따른 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SSE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값을 계산하여 그래프로 나타내어 최적의 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값을 선택하는 방법이다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2724AA-1AB6-5C71-6BE8-AF0FB46D986C}"/>
              </a:ext>
            </a:extLst>
          </p:cNvPr>
          <p:cNvSpPr txBox="1"/>
          <p:nvPr/>
        </p:nvSpPr>
        <p:spPr>
          <a:xfrm>
            <a:off x="3675290" y="5750364"/>
            <a:ext cx="1972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</a:rPr>
              <a:t>※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740E09-D5A6-F2F7-A2A3-4C6431FF6B61}"/>
              </a:ext>
            </a:extLst>
          </p:cNvPr>
          <p:cNvSpPr txBox="1"/>
          <p:nvPr/>
        </p:nvSpPr>
        <p:spPr>
          <a:xfrm>
            <a:off x="3745475" y="5766049"/>
            <a:ext cx="3102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SSE: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오차제곱합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or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이너셔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01CDB0-1181-CD1B-2687-6DE074BB3157}"/>
              </a:ext>
            </a:extLst>
          </p:cNvPr>
          <p:cNvSpPr txBox="1"/>
          <p:nvPr/>
        </p:nvSpPr>
        <p:spPr>
          <a:xfrm>
            <a:off x="-532500" y="115656"/>
            <a:ext cx="3066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K-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PubWorld돋움체 Bold" panose="00000800000000000000" pitchFamily="2" charset="-127"/>
              </a:rPr>
              <a:t>평균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알고리즘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86AEA7-5A79-6EDE-D551-7F255E16A0BF}"/>
              </a:ext>
            </a:extLst>
          </p:cNvPr>
          <p:cNvSpPr txBox="1"/>
          <p:nvPr/>
        </p:nvSpPr>
        <p:spPr>
          <a:xfrm>
            <a:off x="218205" y="577321"/>
            <a:ext cx="66900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K-</a:t>
            </a:r>
            <a:r>
              <a:rPr lang="ko-KR" altLang="en-US" sz="28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알고리즘 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작동방식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무작위로 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클러스터 중심을 정한다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샘플에서 가장 가까운 클러스터 중심을 찾아 해당 클러스터의 샘플로 지정한다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클러스터에 속한 샘플의 평균값으로 클러스터 중심을 변경한다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클러스터 중심의 변화가 없을 때까지 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번으로 돌아가 반복 없다면 종료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65E2FE6-373A-900C-3C55-F7406DD28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" y="3419666"/>
            <a:ext cx="2196649" cy="15400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19A46A-90E2-A066-4448-257BF427B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051" y="3415918"/>
            <a:ext cx="1907254" cy="154009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0FADFAD-8900-7F3C-F681-23E3783DA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305" y="3406584"/>
            <a:ext cx="1907254" cy="161945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B4AA58B-0814-B6C4-B998-03C8678512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4559" y="3410767"/>
            <a:ext cx="2030519" cy="16152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D0FF993-AA0B-AF69-5FBE-A967FFD3CA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3465" y="3436414"/>
            <a:ext cx="1968484" cy="155979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057A782-78EC-FD24-177D-3293EE51C3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9684" y="3436414"/>
            <a:ext cx="2192316" cy="151959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26B903E-C692-6ADD-81D0-12EAFB532258}"/>
              </a:ext>
            </a:extLst>
          </p:cNvPr>
          <p:cNvSpPr txBox="1"/>
          <p:nvPr/>
        </p:nvSpPr>
        <p:spPr>
          <a:xfrm>
            <a:off x="737278" y="5155468"/>
            <a:ext cx="2091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86D6D8-219C-823B-93E7-F57FCFCBFD62}"/>
              </a:ext>
            </a:extLst>
          </p:cNvPr>
          <p:cNvSpPr txBox="1"/>
          <p:nvPr/>
        </p:nvSpPr>
        <p:spPr>
          <a:xfrm>
            <a:off x="3891517" y="5173698"/>
            <a:ext cx="431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1CF064-B60B-1AFC-371A-BA4B677F9111}"/>
              </a:ext>
            </a:extLst>
          </p:cNvPr>
          <p:cNvSpPr txBox="1"/>
          <p:nvPr/>
        </p:nvSpPr>
        <p:spPr>
          <a:xfrm>
            <a:off x="6897096" y="5151309"/>
            <a:ext cx="431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661099-B52B-4E99-3891-1A669F01639A}"/>
              </a:ext>
            </a:extLst>
          </p:cNvPr>
          <p:cNvSpPr txBox="1"/>
          <p:nvPr/>
        </p:nvSpPr>
        <p:spPr>
          <a:xfrm>
            <a:off x="10820997" y="5098268"/>
            <a:ext cx="981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4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종료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28F588-A28C-D52C-00C7-EC6D98EF1B3D}"/>
              </a:ext>
            </a:extLst>
          </p:cNvPr>
          <p:cNvSpPr txBox="1"/>
          <p:nvPr/>
        </p:nvSpPr>
        <p:spPr>
          <a:xfrm>
            <a:off x="8458200" y="5098268"/>
            <a:ext cx="1300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4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반복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15125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4C8F77-605E-6852-CB75-E0E4E156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39" y="822624"/>
            <a:ext cx="4181973" cy="43610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F382E05-DDBE-5B21-C729-3F7D63BC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56" y="1311340"/>
            <a:ext cx="4181973" cy="155178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131BC10-1189-2710-AC92-BF1863CB1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81" y="4939970"/>
            <a:ext cx="4108883" cy="121338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8327F57-58BA-638B-F298-B6F1AA07E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056" y="3013023"/>
            <a:ext cx="4216708" cy="196454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75936E0-8190-C362-C74E-56B894A853BC}"/>
              </a:ext>
            </a:extLst>
          </p:cNvPr>
          <p:cNvSpPr txBox="1"/>
          <p:nvPr/>
        </p:nvSpPr>
        <p:spPr>
          <a:xfrm>
            <a:off x="4726497" y="914094"/>
            <a:ext cx="5702839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다운로드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학습을 위해 데이터를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차원으로 변경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dirty="0" err="1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n_clusters</a:t>
            </a:r>
            <a:r>
              <a:rPr lang="en-US" altLang="ko-KR" sz="20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클러스터의 개수를 설정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개로 설정함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어떤 레이블에 해당되는지 알아보자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각 레이블의 정보를 출력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111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98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91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 를 확인할 수 있음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3B06E6-8A33-1D6F-E62D-0593705F8826}"/>
              </a:ext>
            </a:extLst>
          </p:cNvPr>
          <p:cNvSpPr txBox="1"/>
          <p:nvPr/>
        </p:nvSpPr>
        <p:spPr>
          <a:xfrm>
            <a:off x="0" y="149225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Kmeans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클래스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03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5E5CB8-4A95-F388-6B46-D267B53DA419}"/>
              </a:ext>
            </a:extLst>
          </p:cNvPr>
          <p:cNvSpPr txBox="1"/>
          <p:nvPr/>
        </p:nvSpPr>
        <p:spPr>
          <a:xfrm>
            <a:off x="-584617" y="120642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 출력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E18B44-B1A3-1F47-D663-360F0CF533F6}"/>
              </a:ext>
            </a:extLst>
          </p:cNvPr>
          <p:cNvSpPr txBox="1"/>
          <p:nvPr/>
        </p:nvSpPr>
        <p:spPr>
          <a:xfrm>
            <a:off x="-3659925" y="712609"/>
            <a:ext cx="6385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 출력을 위한 함수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61554B-5AD2-3EC0-D7AD-EF2459E5A048}"/>
              </a:ext>
            </a:extLst>
          </p:cNvPr>
          <p:cNvSpPr txBox="1"/>
          <p:nvPr/>
        </p:nvSpPr>
        <p:spPr>
          <a:xfrm>
            <a:off x="6166096" y="1081941"/>
            <a:ext cx="789852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rr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=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이미지들의 배열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Radio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는 가로세로 비율을 조절하는 인자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plt.subplots</a:t>
            </a:r>
            <a:r>
              <a:rPr kumimoji="0" lang="en-US" altLang="ko-KR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()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그림의 틀을 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생성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그림의 크기는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cols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와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rows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ratio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곱한 값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루프를 사용하여 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이미지를 그리고 축을 숨김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plt.show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함수를 호출하여 이미지를 출력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함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5293E34-7472-34F8-BA36-08F169E0E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45" y="1081941"/>
            <a:ext cx="5750943" cy="3195457"/>
          </a:xfrm>
          <a:prstGeom prst="rect">
            <a:avLst/>
          </a:prstGeom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593754D7-1E87-0D02-FFCB-2C634C183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5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947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443558" y="108847"/>
            <a:ext cx="2402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레이블의 이미지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DA5BDC-01BC-B10C-0918-60C43532C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644333"/>
            <a:ext cx="3447086" cy="43088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3855073-9772-4752-C4F2-95F1321B0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58" y="1191530"/>
            <a:ext cx="3447086" cy="323094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754F3A7-F92E-296E-9794-D9C99F11A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234" y="652469"/>
            <a:ext cx="3968110" cy="40469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DA15E1E-DC34-946A-A169-E695CF9272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7234" y="1111373"/>
            <a:ext cx="3218071" cy="307554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C0AA103-7015-BE99-3C7F-7FF981BEF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0434" y="674417"/>
            <a:ext cx="3308574" cy="43088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763B246-8B22-2A9D-268F-7E4C09D1D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0434" y="1139476"/>
            <a:ext cx="3307793" cy="328299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36EE0D8-6BA9-CCDC-0DEC-3FF2A4AE0087}"/>
              </a:ext>
            </a:extLst>
          </p:cNvPr>
          <p:cNvSpPr txBox="1"/>
          <p:nvPr/>
        </p:nvSpPr>
        <p:spPr>
          <a:xfrm>
            <a:off x="479685" y="4905965"/>
            <a:ext cx="6765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을 제외하곤 잘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군집되어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있는 것을 확인할 수 있다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28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5E5CB8-4A95-F388-6B46-D267B53DA419}"/>
              </a:ext>
            </a:extLst>
          </p:cNvPr>
          <p:cNvSpPr txBox="1"/>
          <p:nvPr/>
        </p:nvSpPr>
        <p:spPr>
          <a:xfrm>
            <a:off x="-584617" y="120642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클러스터 중심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E18B44-B1A3-1F47-D663-360F0CF533F6}"/>
              </a:ext>
            </a:extLst>
          </p:cNvPr>
          <p:cNvSpPr txBox="1"/>
          <p:nvPr/>
        </p:nvSpPr>
        <p:spPr>
          <a:xfrm>
            <a:off x="5632500" y="3084632"/>
            <a:ext cx="638580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배열을 반환을 위해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슬라이싱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사용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(100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~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100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[100]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일시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배열반환하여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오류발생</a:t>
            </a:r>
            <a:endParaRPr lang="en-US" altLang="ko-KR" sz="1800" dirty="0">
              <a:solidFill>
                <a:srgbClr val="FF00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거리가 가장 짧은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번째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0)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클러스터로 예측함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에 해당되는 파인애플 출력 확인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1800" dirty="0" err="1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n_iter</a:t>
            </a:r>
            <a:r>
              <a:rPr lang="en-US" altLang="ko-KR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알고리즘의 반복횟수 저장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편법을 사용하여 클러스터를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설정하면 된다는 것을 알았음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F63D97F-A31D-224B-0EDC-B2B4E0DEF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679900"/>
            <a:ext cx="6296471" cy="237976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B844576-6ACA-951D-606A-29FE382CA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48" y="3059667"/>
            <a:ext cx="4965261" cy="35222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D7A14F5-B254-87BE-7B36-387672966301}"/>
              </a:ext>
            </a:extLst>
          </p:cNvPr>
          <p:cNvSpPr txBox="1"/>
          <p:nvPr/>
        </p:nvSpPr>
        <p:spPr>
          <a:xfrm>
            <a:off x="6641528" y="691630"/>
            <a:ext cx="63858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이미지 출력을 위해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배열로 출력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6-1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장에서본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사진과 차이가 없음을 확인 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6CDD9A-CBBA-F2B1-D5A9-32964272D684}"/>
              </a:ext>
            </a:extLst>
          </p:cNvPr>
          <p:cNvSpPr txBox="1"/>
          <p:nvPr/>
        </p:nvSpPr>
        <p:spPr>
          <a:xfrm>
            <a:off x="6361775" y="2720965"/>
            <a:ext cx="6385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Transform()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샘플에서 클러스터 중심까지 거리 변환함수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3481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256027" y="120642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최적의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값 찾기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B4EDE2F-1EF0-5812-8400-85A0C24EA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18" y="2203554"/>
            <a:ext cx="6147291" cy="41454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7648D7-9E01-9782-BA6C-45AA1D156AD6}"/>
              </a:ext>
            </a:extLst>
          </p:cNvPr>
          <p:cNvSpPr txBox="1"/>
          <p:nvPr/>
        </p:nvSpPr>
        <p:spPr>
          <a:xfrm>
            <a:off x="6453493" y="3912843"/>
            <a:ext cx="5407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그래프에서 꺾이는 지점인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최적의 값이다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지점 이후엔 클러스터를 늘려도 밀집 정도가 크게 개선되지 않음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팔꿈치 같이 생겼다고 하여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엘보우방법이라고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부름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D2A5C-D4ED-A4BD-66E0-223ED4257FC6}"/>
              </a:ext>
            </a:extLst>
          </p:cNvPr>
          <p:cNvSpPr txBox="1"/>
          <p:nvPr/>
        </p:nvSpPr>
        <p:spPr>
          <a:xfrm>
            <a:off x="238518" y="622099"/>
            <a:ext cx="63862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알고리즘은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클러스터의 개수를 사전에 정해줘야 하는 </a:t>
            </a:r>
            <a:r>
              <a:rPr lang="ko-KR" altLang="en-US" sz="2000" dirty="0">
                <a:solidFill>
                  <a:srgbClr val="FF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단점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존재한다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데이터가 몇 종류인지도 모른 상태에서 최적의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값을 찾는 것은 어려움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엘보우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방법을 사용해 최적의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k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값을 찾아보자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CAD938-B94D-8122-99CE-36BF7B3415C3}"/>
              </a:ext>
            </a:extLst>
          </p:cNvPr>
          <p:cNvSpPr txBox="1"/>
          <p:nvPr/>
        </p:nvSpPr>
        <p:spPr>
          <a:xfrm>
            <a:off x="6509636" y="2149812"/>
            <a:ext cx="62235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Interia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_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사용하면 자동으로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이너셔를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계산해준다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이너셔의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정도는 얼마나 밀집되어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있는가로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정리가 가능하다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3390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5c67aa48-7394-4cf0-af23-52aa5ac88813" Revision="1" Stencil="System.MyShapes" StencilVersion="1.0"/>
</Control>
</file>

<file path=customXml/itemProps1.xml><?xml version="1.0" encoding="utf-8"?>
<ds:datastoreItem xmlns:ds="http://schemas.openxmlformats.org/officeDocument/2006/customXml" ds:itemID="{3175D31D-AE49-45D0-AF22-5BD9217AC108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2648</TotalTime>
  <Words>426</Words>
  <Application>Microsoft Office PowerPoint</Application>
  <PresentationFormat>와이드스크린</PresentationFormat>
  <Paragraphs>83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KoPub돋움체 Bold</vt:lpstr>
      <vt:lpstr>KoPubWorld돋움체 Medium</vt:lpstr>
      <vt:lpstr>맑은 고딕</vt:lpstr>
      <vt:lpstr>KoPubWorld돋움체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찬혁 양</cp:lastModifiedBy>
  <cp:revision>11</cp:revision>
  <dcterms:created xsi:type="dcterms:W3CDTF">2021-04-14T12:10:18Z</dcterms:created>
  <dcterms:modified xsi:type="dcterms:W3CDTF">2024-05-13T12:59:34Z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